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Montserrat"/>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415D76B-4437-4749-89B5-A5BB2A90FD5E}">
  <a:tblStyle styleId="{0415D76B-4437-4749-89B5-A5BB2A90FD5E}"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penSans-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f3bc6f93_1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f3bc6f93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Samenwerken: samen spelen en meeleven =&gt; sociaal gedrag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Richten op behoeften van anderen: oog voor wat prettig en onprettig is voor anderen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Compromisvoorstel aanvaarden: iemand anders moet oplossing bieden.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6f3bc6f93_1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6f3bc6f93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Zijn zich bewust van hun eigen geslacht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Ze vergelijken zich met de ouder van het zelfde geslacht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Ze leren hun geslachtsrol kennen. Die is per cultuur anders (zelfs binnen NL gezinnen)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Spelen graag met hun eigen geslachtsdelen (genitaliën) dus genitale fase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6f3bc6f93_1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6f3bc6f93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Kleuter krijgt spieren. Het buikje van de peuter gaat eraf</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Het gebit wisselt</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Grove motoriek gaat goed vooruit (is ontwikkeld) bijvoorbeeld: rennen zonder vallen &amp; klimmen</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Fijne motoriek gaat goed vooruit: tekenen, oog/ hand coördinatie, richtingsgevoel.</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Handvoorkeur ontwikkelt zich. l/r</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Groeispurt: is vaak even wennen, weer terug naar het slungelige. Gaat gepaard met vallen en opnieuw leren van dingen…</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6f3bc6f93_1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6f3bc6f93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Intellectueel realisme: een kind tekent wat hij weet, niet wat hij ziet. Benen in een broek. Je tekent de broek, maar ook de benen erin. Mensen in een huis. (zie ppt)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6f3bc6f93_1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6f3bc6f93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TAAL VERSNELT DE TOTALE ONTWIKKELING!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f3bc6f93_1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f3bc6f93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TAAL VERSNELT DE TOTALE ONTWIKKELING!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6f3bc6f93_1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6f3bc6f93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Je mag de opdracht zelf invullen. Je mag een PowerPoint maken, een filmpje met uitleg maken of bijvoorbeeld stiften en papier pakken om een poster te maken met jouw product. Deze laat je dan zien.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20 minuten is het presenteren. De opdracht mag in groepjes van 4. Belangrijk dat je laat zien wat je gebruikt uit de ontwikkeling van de peuter.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6f3bc6f93_1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6f3bc6f93_1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6f3bc6f93_1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6f3bc6f93_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Doel is inzicht geven in de eigen creatieve ontwikkeling en daarbij aantonen dat het schoolsysteem ervoor zorgt dat je op een bepaalde manier gaat ontwikkelen, dat heeft voordelen en nadelen.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5f391192_0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Een gemiddelde mens er 10 tot 15 toepassingen kan bedenken?</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Je een genie bent als je rond de 200 toepassingen kunt bedenken?</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Dat 98% van de peuters/kleuters een genie is?</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Een peuter/kleuter ongeveer 2000 toepassingen kan bedenken?</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Dat nog maar 50% van de 8-10 jarigen een genie is?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6f3bc6f93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6f3bc6f9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Overkoepelend gegeven is dat iedereen school heeft gevolgd. Kleuters zijn niet creatiever dan volwassenen, maar hebben nog niet geleerd binnen de ‘lijntjes te kleuren’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e8b280b5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e8b280b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f3bc6f93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f3bc6f93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6f3bc6f93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6f3bc6f9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Preoperationele fase: (is eigenlijk van 2 tot 7). Pre-logisch denken: meer geordend, maar nog geen samenhang en oorzaak/gevolg verbanden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Egocentrisch: Ik = centrum van de wereld. Alle kennis die een kind heeft staat in direct verband met zichzelf.</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Gewetensontwikkeling: Normen: ge/ of verbod. Waarden: bv: gehandicapten moet je helpen… Normenniet met lucifers spelen, maar ook: je mag niets afpakken. Wat nu als je zusje speelt met lucifers….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Fantasie: fantasie en werkelijkheid lopen nog dwars doro elkaar heen.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Imitatie wordt identificatie (wordt een deel van hen zelf.)</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Schoolrijpheid: 1 zindelijk zijn, 2 kunnen aanpassen en met anderen kunnen spelen, 3 redelijk kunnen concentreren, 4 enige tijd zonder ouder kunnen zijn, 5 door middel van taal kunnen communiceren.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f3bc6f93_1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f3bc6f93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youtube.com/watch?v=zDZFcDGpL4U"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Kleuter</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64" name="Shape 164"/>
        <p:cNvGrpSpPr/>
        <p:nvPr/>
      </p:nvGrpSpPr>
      <p:grpSpPr>
        <a:xfrm>
          <a:off x="0" y="0"/>
          <a:ext cx="0" cy="0"/>
          <a:chOff x="0" y="0"/>
          <a:chExt cx="0" cy="0"/>
        </a:xfrm>
      </p:grpSpPr>
      <p:pic>
        <p:nvPicPr>
          <p:cNvPr id="165" name="Google Shape;165;p28"/>
          <p:cNvPicPr preferRelativeResize="0"/>
          <p:nvPr/>
        </p:nvPicPr>
        <p:blipFill rotWithShape="1">
          <a:blip r:embed="rId3">
            <a:alphaModFix amt="30000"/>
          </a:blip>
          <a:srcRect b="0" l="25068" r="25063" t="0"/>
          <a:stretch/>
        </p:blipFill>
        <p:spPr>
          <a:xfrm>
            <a:off x="4584151" y="0"/>
            <a:ext cx="4559846" cy="6858000"/>
          </a:xfrm>
          <a:prstGeom prst="rect">
            <a:avLst/>
          </a:prstGeom>
          <a:noFill/>
          <a:ln>
            <a:noFill/>
          </a:ln>
        </p:spPr>
      </p:pic>
      <p:sp>
        <p:nvSpPr>
          <p:cNvPr id="166" name="Google Shape;166;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sp>
        <p:nvSpPr>
          <p:cNvPr id="167" name="Google Shape;167;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8" name="Google Shape;168;p28"/>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Samenwerken</a:t>
            </a:r>
            <a:endParaRPr/>
          </a:p>
          <a:p>
            <a:pPr indent="-419100" lvl="0" marL="457200" rtl="0" algn="l">
              <a:spcBef>
                <a:spcPts val="0"/>
              </a:spcBef>
              <a:spcAft>
                <a:spcPts val="0"/>
              </a:spcAft>
              <a:buSzPts val="3000"/>
              <a:buChar char="○"/>
            </a:pPr>
            <a:r>
              <a:rPr lang="en"/>
              <a:t>Richten op behoeften van anderen</a:t>
            </a:r>
            <a:endParaRPr/>
          </a:p>
          <a:p>
            <a:pPr indent="-419100" lvl="0" marL="457200" rtl="0" algn="l">
              <a:spcBef>
                <a:spcPts val="0"/>
              </a:spcBef>
              <a:spcAft>
                <a:spcPts val="0"/>
              </a:spcAft>
              <a:buSzPts val="3000"/>
              <a:buChar char="○"/>
            </a:pPr>
            <a:r>
              <a:rPr lang="en"/>
              <a:t>Compromis voorstellen aanvaarden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72" name="Shape 172"/>
        <p:cNvGrpSpPr/>
        <p:nvPr/>
      </p:nvGrpSpPr>
      <p:grpSpPr>
        <a:xfrm>
          <a:off x="0" y="0"/>
          <a:ext cx="0" cy="0"/>
          <a:chOff x="0" y="0"/>
          <a:chExt cx="0" cy="0"/>
        </a:xfrm>
      </p:grpSpPr>
      <p:pic>
        <p:nvPicPr>
          <p:cNvPr id="173" name="Google Shape;173;p29"/>
          <p:cNvPicPr preferRelativeResize="0"/>
          <p:nvPr/>
        </p:nvPicPr>
        <p:blipFill rotWithShape="1">
          <a:blip r:embed="rId3">
            <a:alphaModFix amt="30000"/>
          </a:blip>
          <a:srcRect b="0" l="27836" r="27836" t="0"/>
          <a:stretch/>
        </p:blipFill>
        <p:spPr>
          <a:xfrm>
            <a:off x="1" y="0"/>
            <a:ext cx="4559850" cy="6858000"/>
          </a:xfrm>
          <a:prstGeom prst="rect">
            <a:avLst/>
          </a:prstGeom>
          <a:noFill/>
          <a:ln>
            <a:noFill/>
          </a:ln>
        </p:spPr>
      </p:pic>
      <p:sp>
        <p:nvSpPr>
          <p:cNvPr id="174" name="Google Shape;174;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5" name="Google Shape;175;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Bewustzijn van geslacht</a:t>
            </a:r>
            <a:endParaRPr/>
          </a:p>
          <a:p>
            <a:pPr indent="-419100" lvl="0" marL="457200" rtl="0" algn="l">
              <a:spcBef>
                <a:spcPts val="0"/>
              </a:spcBef>
              <a:spcAft>
                <a:spcPts val="0"/>
              </a:spcAft>
              <a:buSzPts val="3000"/>
              <a:buChar char="○"/>
            </a:pPr>
            <a:r>
              <a:rPr lang="en"/>
              <a:t>Meisjes vergelijken zich met mama</a:t>
            </a:r>
            <a:endParaRPr/>
          </a:p>
          <a:p>
            <a:pPr indent="-419100" lvl="0" marL="457200" rtl="0" algn="l">
              <a:spcBef>
                <a:spcPts val="0"/>
              </a:spcBef>
              <a:spcAft>
                <a:spcPts val="0"/>
              </a:spcAft>
              <a:buSzPts val="3000"/>
              <a:buChar char="○"/>
            </a:pPr>
            <a:r>
              <a:rPr lang="en"/>
              <a:t>Jongens vergelijken zich met papa</a:t>
            </a:r>
            <a:endParaRPr/>
          </a:p>
          <a:p>
            <a:pPr indent="-419100" lvl="0" marL="457200" rtl="0" algn="l">
              <a:spcBef>
                <a:spcPts val="0"/>
              </a:spcBef>
              <a:spcAft>
                <a:spcPts val="0"/>
              </a:spcAft>
              <a:buSzPts val="3000"/>
              <a:buChar char="○"/>
            </a:pPr>
            <a:r>
              <a:rPr lang="en"/>
              <a:t>Leren hun geslachtsrol kennen</a:t>
            </a:r>
            <a:endParaRPr/>
          </a:p>
          <a:p>
            <a:pPr indent="-381000" lvl="1" marL="914400" rtl="0" algn="l">
              <a:spcBef>
                <a:spcPts val="0"/>
              </a:spcBef>
              <a:spcAft>
                <a:spcPts val="0"/>
              </a:spcAft>
              <a:buSzPts val="2400"/>
              <a:buChar char="●"/>
            </a:pPr>
            <a:r>
              <a:rPr lang="en"/>
              <a:t>verschillend per cultuur</a:t>
            </a:r>
            <a:endParaRPr/>
          </a:p>
          <a:p>
            <a:pPr indent="-419100" lvl="0" marL="457200" rtl="0" algn="l">
              <a:spcBef>
                <a:spcPts val="0"/>
              </a:spcBef>
              <a:spcAft>
                <a:spcPts val="0"/>
              </a:spcAft>
              <a:buSzPts val="3000"/>
              <a:buChar char="○"/>
            </a:pPr>
            <a:r>
              <a:rPr lang="en"/>
              <a:t>Genitale fase. </a:t>
            </a:r>
            <a:br>
              <a:rPr lang="en"/>
            </a:br>
            <a:endParaRPr/>
          </a:p>
        </p:txBody>
      </p:sp>
      <p:sp>
        <p:nvSpPr>
          <p:cNvPr id="176" name="Google Shape;176;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Seksuele ontwikkeling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80" name="Shape 180"/>
        <p:cNvGrpSpPr/>
        <p:nvPr/>
      </p:nvGrpSpPr>
      <p:grpSpPr>
        <a:xfrm>
          <a:off x="0" y="0"/>
          <a:ext cx="0" cy="0"/>
          <a:chOff x="0" y="0"/>
          <a:chExt cx="0" cy="0"/>
        </a:xfrm>
      </p:grpSpPr>
      <p:pic>
        <p:nvPicPr>
          <p:cNvPr id="181" name="Google Shape;181;p30"/>
          <p:cNvPicPr preferRelativeResize="0"/>
          <p:nvPr/>
        </p:nvPicPr>
        <p:blipFill rotWithShape="1">
          <a:blip r:embed="rId3">
            <a:alphaModFix amt="30000"/>
          </a:blip>
          <a:srcRect b="0" l="27909" r="27909" t="0"/>
          <a:stretch/>
        </p:blipFill>
        <p:spPr>
          <a:xfrm>
            <a:off x="4584151" y="0"/>
            <a:ext cx="4559846" cy="6857999"/>
          </a:xfrm>
          <a:prstGeom prst="rect">
            <a:avLst/>
          </a:prstGeom>
          <a:noFill/>
          <a:ln>
            <a:noFill/>
          </a:ln>
        </p:spPr>
      </p:pic>
      <p:sp>
        <p:nvSpPr>
          <p:cNvPr id="182" name="Google Shape;182;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sp>
        <p:nvSpPr>
          <p:cNvPr id="183" name="Google Shape;183;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30"/>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Kleuter ontwikkelt spieren</a:t>
            </a:r>
            <a:endParaRPr/>
          </a:p>
          <a:p>
            <a:pPr indent="-419100" lvl="0" marL="457200" rtl="0" algn="l">
              <a:spcBef>
                <a:spcPts val="0"/>
              </a:spcBef>
              <a:spcAft>
                <a:spcPts val="0"/>
              </a:spcAft>
              <a:buSzPts val="3000"/>
              <a:buChar char="○"/>
            </a:pPr>
            <a:r>
              <a:rPr lang="en"/>
              <a:t>Tanden wisselen</a:t>
            </a:r>
            <a:endParaRPr/>
          </a:p>
          <a:p>
            <a:pPr indent="-419100" lvl="0" marL="457200" rtl="0" algn="l">
              <a:spcBef>
                <a:spcPts val="0"/>
              </a:spcBef>
              <a:spcAft>
                <a:spcPts val="0"/>
              </a:spcAft>
              <a:buSzPts val="3000"/>
              <a:buChar char="○"/>
            </a:pPr>
            <a:r>
              <a:rPr lang="en"/>
              <a:t>Grove motoriek wordt verder ontwikkeld</a:t>
            </a:r>
            <a:endParaRPr/>
          </a:p>
          <a:p>
            <a:pPr indent="-419100" lvl="0" marL="457200" rtl="0" algn="l">
              <a:spcBef>
                <a:spcPts val="0"/>
              </a:spcBef>
              <a:spcAft>
                <a:spcPts val="0"/>
              </a:spcAft>
              <a:buSzPts val="3000"/>
              <a:buChar char="○"/>
            </a:pPr>
            <a:r>
              <a:rPr lang="en"/>
              <a:t>Fijne motoriek gaat vooruit</a:t>
            </a:r>
            <a:endParaRPr/>
          </a:p>
          <a:p>
            <a:pPr indent="-419100" lvl="0" marL="457200" rtl="0" algn="l">
              <a:spcBef>
                <a:spcPts val="0"/>
              </a:spcBef>
              <a:spcAft>
                <a:spcPts val="0"/>
              </a:spcAft>
              <a:buSzPts val="3000"/>
              <a:buChar char="○"/>
            </a:pPr>
            <a:r>
              <a:rPr lang="en"/>
              <a:t>Handvoorkeur</a:t>
            </a:r>
            <a:endParaRPr/>
          </a:p>
          <a:p>
            <a:pPr indent="-419100" lvl="0" marL="457200" rtl="0" algn="l">
              <a:spcBef>
                <a:spcPts val="0"/>
              </a:spcBef>
              <a:spcAft>
                <a:spcPts val="0"/>
              </a:spcAft>
              <a:buSzPts val="3000"/>
              <a:buChar char="○"/>
            </a:pPr>
            <a:r>
              <a:rPr lang="en"/>
              <a:t>Einde van deze fase</a:t>
            </a:r>
            <a:endParaRPr/>
          </a:p>
          <a:p>
            <a:pPr indent="-381000" lvl="1" marL="914400" rtl="0" algn="l">
              <a:spcBef>
                <a:spcPts val="0"/>
              </a:spcBef>
              <a:spcAft>
                <a:spcPts val="0"/>
              </a:spcAft>
              <a:buSzPts val="2400"/>
              <a:buChar char="●"/>
            </a:pPr>
            <a:r>
              <a:rPr lang="en"/>
              <a:t>groeispurt</a:t>
            </a:r>
            <a:br>
              <a:rPr lang="en"/>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88" name="Shape 188"/>
        <p:cNvGrpSpPr/>
        <p:nvPr/>
      </p:nvGrpSpPr>
      <p:grpSpPr>
        <a:xfrm>
          <a:off x="0" y="0"/>
          <a:ext cx="0" cy="0"/>
          <a:chOff x="0" y="0"/>
          <a:chExt cx="0" cy="0"/>
        </a:xfrm>
      </p:grpSpPr>
      <p:pic>
        <p:nvPicPr>
          <p:cNvPr id="189" name="Google Shape;189;p31"/>
          <p:cNvPicPr preferRelativeResize="0"/>
          <p:nvPr/>
        </p:nvPicPr>
        <p:blipFill rotWithShape="1">
          <a:blip r:embed="rId3">
            <a:alphaModFix amt="30000"/>
          </a:blip>
          <a:srcRect b="0" l="27836" r="27836" t="0"/>
          <a:stretch/>
        </p:blipFill>
        <p:spPr>
          <a:xfrm>
            <a:off x="1" y="0"/>
            <a:ext cx="4559850" cy="6858000"/>
          </a:xfrm>
          <a:prstGeom prst="rect">
            <a:avLst/>
          </a:prstGeom>
          <a:noFill/>
          <a:ln>
            <a:noFill/>
          </a:ln>
        </p:spPr>
      </p:pic>
      <p:sp>
        <p:nvSpPr>
          <p:cNvPr id="190" name="Google Shape;190;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Tekenen met vooropgezet doel</a:t>
            </a:r>
            <a:endParaRPr/>
          </a:p>
          <a:p>
            <a:pPr indent="-419100" lvl="0" marL="457200" rtl="0" algn="l">
              <a:spcBef>
                <a:spcPts val="0"/>
              </a:spcBef>
              <a:spcAft>
                <a:spcPts val="0"/>
              </a:spcAft>
              <a:buSzPts val="3000"/>
              <a:buChar char="○"/>
            </a:pPr>
            <a:r>
              <a:rPr lang="en"/>
              <a:t>Tekeningen worden ingewikkelder en uitgebreider</a:t>
            </a:r>
            <a:endParaRPr/>
          </a:p>
          <a:p>
            <a:pPr indent="-419100" lvl="0" marL="457200" rtl="0" algn="l">
              <a:spcBef>
                <a:spcPts val="0"/>
              </a:spcBef>
              <a:spcAft>
                <a:spcPts val="0"/>
              </a:spcAft>
              <a:buSzPts val="3000"/>
              <a:buChar char="○"/>
            </a:pPr>
            <a:r>
              <a:rPr lang="en"/>
              <a:t>Intellectueel realisme</a:t>
            </a:r>
            <a:br>
              <a:rPr lang="en"/>
            </a:br>
            <a:endParaRPr/>
          </a:p>
        </p:txBody>
      </p:sp>
      <p:sp>
        <p:nvSpPr>
          <p:cNvPr id="192" name="Google Shape;192;p3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Creatief – expressieve ontwikkeling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96" name="Shape 196"/>
        <p:cNvGrpSpPr/>
        <p:nvPr/>
      </p:nvGrpSpPr>
      <p:grpSpPr>
        <a:xfrm>
          <a:off x="0" y="0"/>
          <a:ext cx="0" cy="0"/>
          <a:chOff x="0" y="0"/>
          <a:chExt cx="0" cy="0"/>
        </a:xfrm>
      </p:grpSpPr>
      <p:pic>
        <p:nvPicPr>
          <p:cNvPr id="197" name="Google Shape;197;p32"/>
          <p:cNvPicPr preferRelativeResize="0"/>
          <p:nvPr/>
        </p:nvPicPr>
        <p:blipFill rotWithShape="1">
          <a:blip r:embed="rId3">
            <a:alphaModFix amt="30000"/>
          </a:blip>
          <a:srcRect b="0" l="27839" r="27844" t="0"/>
          <a:stretch/>
        </p:blipFill>
        <p:spPr>
          <a:xfrm>
            <a:off x="4584151" y="0"/>
            <a:ext cx="4559848" cy="6858000"/>
          </a:xfrm>
          <a:prstGeom prst="rect">
            <a:avLst/>
          </a:prstGeom>
          <a:noFill/>
          <a:ln>
            <a:noFill/>
          </a:ln>
        </p:spPr>
      </p:pic>
      <p:sp>
        <p:nvSpPr>
          <p:cNvPr id="198" name="Google Shape;198;p3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 ontwikkeling</a:t>
            </a:r>
            <a:endParaRPr/>
          </a:p>
        </p:txBody>
      </p:sp>
      <p:sp>
        <p:nvSpPr>
          <p:cNvPr id="199" name="Google Shape;199;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Klankontwikkeling:</a:t>
            </a:r>
            <a:endParaRPr/>
          </a:p>
          <a:p>
            <a:pPr indent="-419100" lvl="1" marL="914400" marR="0" rtl="0" algn="l">
              <a:lnSpc>
                <a:spcPct val="100000"/>
              </a:lnSpc>
              <a:spcBef>
                <a:spcPts val="0"/>
              </a:spcBef>
              <a:spcAft>
                <a:spcPts val="0"/>
              </a:spcAft>
              <a:buClr>
                <a:srgbClr val="FFFFFF"/>
              </a:buClr>
              <a:buSzPts val="3000"/>
              <a:buFont typeface="Open Sans"/>
              <a:buChar char="●"/>
            </a:pPr>
            <a:r>
              <a:rPr lang="en"/>
              <a:t>Leert nu alle klanken goed uitspreken</a:t>
            </a:r>
            <a:endParaRPr/>
          </a:p>
          <a:p>
            <a:pPr indent="-419100" lvl="0" marL="457200" marR="0" rtl="0" algn="l">
              <a:lnSpc>
                <a:spcPct val="100000"/>
              </a:lnSpc>
              <a:spcBef>
                <a:spcPts val="0"/>
              </a:spcBef>
              <a:spcAft>
                <a:spcPts val="0"/>
              </a:spcAft>
              <a:buClr>
                <a:srgbClr val="FFFFFF"/>
              </a:buClr>
              <a:buSzPts val="3000"/>
              <a:buFont typeface="Open Sans"/>
              <a:buChar char="○"/>
            </a:pPr>
            <a:r>
              <a:rPr lang="en"/>
              <a:t>Woordenschatontwikkeling:</a:t>
            </a:r>
            <a:endParaRPr/>
          </a:p>
          <a:p>
            <a:pPr indent="-419100" lvl="1" marL="914400" marR="0" rtl="0" algn="l">
              <a:lnSpc>
                <a:spcPct val="100000"/>
              </a:lnSpc>
              <a:spcBef>
                <a:spcPts val="0"/>
              </a:spcBef>
              <a:spcAft>
                <a:spcPts val="0"/>
              </a:spcAft>
              <a:buClr>
                <a:srgbClr val="FFFFFF"/>
              </a:buClr>
              <a:buSzPts val="3000"/>
              <a:buFont typeface="Open Sans"/>
              <a:buChar char="●"/>
            </a:pPr>
            <a:r>
              <a:rPr lang="en"/>
              <a:t>Herkennen van categorieën van dingen die je met hetzelfde woord aanduidt. </a:t>
            </a:r>
            <a:endParaRPr/>
          </a:p>
          <a:p>
            <a:pPr indent="-419100" lvl="1" marL="914400" marR="0" rtl="0" algn="l">
              <a:lnSpc>
                <a:spcPct val="100000"/>
              </a:lnSpc>
              <a:spcBef>
                <a:spcPts val="0"/>
              </a:spcBef>
              <a:spcAft>
                <a:spcPts val="0"/>
              </a:spcAft>
              <a:buClr>
                <a:srgbClr val="FFFFFF"/>
              </a:buClr>
              <a:buSzPts val="3000"/>
              <a:buFont typeface="Open Sans"/>
              <a:buChar char="●"/>
            </a:pPr>
            <a:r>
              <a:rPr lang="en"/>
              <a:t>Woorden krijgen gevoelswaarde</a:t>
            </a:r>
            <a:br>
              <a:rPr lang="en"/>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04" name="Shape 204"/>
        <p:cNvGrpSpPr/>
        <p:nvPr/>
      </p:nvGrpSpPr>
      <p:grpSpPr>
        <a:xfrm>
          <a:off x="0" y="0"/>
          <a:ext cx="0" cy="0"/>
          <a:chOff x="0" y="0"/>
          <a:chExt cx="0" cy="0"/>
        </a:xfrm>
      </p:grpSpPr>
      <p:pic>
        <p:nvPicPr>
          <p:cNvPr id="205" name="Google Shape;205;p33"/>
          <p:cNvPicPr preferRelativeResize="0"/>
          <p:nvPr/>
        </p:nvPicPr>
        <p:blipFill rotWithShape="1">
          <a:blip r:embed="rId3">
            <a:alphaModFix amt="30000"/>
          </a:blip>
          <a:srcRect b="0" l="27839" r="27844" t="0"/>
          <a:stretch/>
        </p:blipFill>
        <p:spPr>
          <a:xfrm>
            <a:off x="4584151" y="0"/>
            <a:ext cx="4559848" cy="6858000"/>
          </a:xfrm>
          <a:prstGeom prst="rect">
            <a:avLst/>
          </a:prstGeom>
          <a:noFill/>
          <a:ln>
            <a:noFill/>
          </a:ln>
        </p:spPr>
      </p:pic>
      <p:sp>
        <p:nvSpPr>
          <p:cNvPr id="206" name="Google Shape;206;p3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 ontwikkeling</a:t>
            </a:r>
            <a:endParaRPr/>
          </a:p>
        </p:txBody>
      </p:sp>
      <p:sp>
        <p:nvSpPr>
          <p:cNvPr id="207" name="Google Shape;207;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3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Grammaticale ontwikkeling:</a:t>
            </a:r>
            <a:endParaRPr/>
          </a:p>
          <a:p>
            <a:pPr indent="-419100" lvl="1" marL="914400" marR="0" rtl="0" algn="l">
              <a:lnSpc>
                <a:spcPct val="100000"/>
              </a:lnSpc>
              <a:spcBef>
                <a:spcPts val="0"/>
              </a:spcBef>
              <a:spcAft>
                <a:spcPts val="0"/>
              </a:spcAft>
              <a:buClr>
                <a:srgbClr val="FFFFFF"/>
              </a:buClr>
              <a:buSzPts val="3000"/>
              <a:buFont typeface="Open Sans"/>
              <a:buChar char="●"/>
            </a:pPr>
            <a:r>
              <a:rPr lang="en"/>
              <a:t>Zinsbouw wordt steeds beter</a:t>
            </a:r>
            <a:endParaRPr/>
          </a:p>
          <a:p>
            <a:pPr indent="-419100" lvl="1" marL="914400" marR="0" rtl="0" algn="l">
              <a:lnSpc>
                <a:spcPct val="100000"/>
              </a:lnSpc>
              <a:spcBef>
                <a:spcPts val="0"/>
              </a:spcBef>
              <a:spcAft>
                <a:spcPts val="0"/>
              </a:spcAft>
              <a:buClr>
                <a:srgbClr val="FFFFFF"/>
              </a:buClr>
              <a:buSzPts val="3000"/>
              <a:buFont typeface="Open Sans"/>
              <a:buChar char="●"/>
            </a:pPr>
            <a:r>
              <a:rPr lang="en"/>
              <a:t>Nadenken over taal </a:t>
            </a:r>
            <a:endParaRPr/>
          </a:p>
          <a:p>
            <a:pPr indent="-419100" lvl="1" marL="914400" marR="0" rtl="0" algn="l">
              <a:lnSpc>
                <a:spcPct val="100000"/>
              </a:lnSpc>
              <a:spcBef>
                <a:spcPts val="0"/>
              </a:spcBef>
              <a:spcAft>
                <a:spcPts val="0"/>
              </a:spcAft>
              <a:buClr>
                <a:srgbClr val="FFFFFF"/>
              </a:buClr>
              <a:buSzPts val="3000"/>
              <a:buFont typeface="Open Sans"/>
              <a:buChar char="●"/>
            </a:pPr>
            <a:r>
              <a:rPr lang="en"/>
              <a:t>Kinderen beginnen met rijmen</a:t>
            </a:r>
            <a:endParaRPr/>
          </a:p>
          <a:p>
            <a:pPr indent="-419100" lvl="0" marL="457200" marR="0" rtl="0" algn="l">
              <a:lnSpc>
                <a:spcPct val="100000"/>
              </a:lnSpc>
              <a:spcBef>
                <a:spcPts val="0"/>
              </a:spcBef>
              <a:spcAft>
                <a:spcPts val="0"/>
              </a:spcAft>
              <a:buClr>
                <a:srgbClr val="FFFFFF"/>
              </a:buClr>
              <a:buSzPts val="3000"/>
              <a:buFont typeface="Open Sans"/>
              <a:buChar char="○"/>
            </a:pPr>
            <a:r>
              <a:rPr lang="en"/>
              <a:t>Communicatieve ontwikkeling:</a:t>
            </a:r>
            <a:endParaRPr/>
          </a:p>
          <a:p>
            <a:pPr indent="-419100" lvl="1" marL="914400" marR="0" rtl="0" algn="l">
              <a:lnSpc>
                <a:spcPct val="100000"/>
              </a:lnSpc>
              <a:spcBef>
                <a:spcPts val="0"/>
              </a:spcBef>
              <a:spcAft>
                <a:spcPts val="0"/>
              </a:spcAft>
              <a:buClr>
                <a:srgbClr val="FFFFFF"/>
              </a:buClr>
              <a:buSzPts val="3000"/>
              <a:buFont typeface="Open Sans"/>
              <a:buChar char="●"/>
            </a:pPr>
            <a:r>
              <a:rPr lang="en"/>
              <a:t>Gaat communiceren met leeftijdsgenoten. Vooral tijdens spel</a:t>
            </a:r>
            <a:endParaRPr/>
          </a:p>
          <a:p>
            <a:pPr indent="-419100" lvl="1" marL="914400" marR="0" rtl="0" algn="l">
              <a:lnSpc>
                <a:spcPct val="100000"/>
              </a:lnSpc>
              <a:spcBef>
                <a:spcPts val="0"/>
              </a:spcBef>
              <a:spcAft>
                <a:spcPts val="0"/>
              </a:spcAft>
              <a:buClr>
                <a:srgbClr val="FFFFFF"/>
              </a:buClr>
              <a:buSzPts val="3000"/>
              <a:buFont typeface="Open Sans"/>
              <a:buChar char="●"/>
            </a:pPr>
            <a:r>
              <a:rPr lang="en"/>
              <a:t>Tussen vijf en zeven heeft verhaal een begin, midden en einde</a:t>
            </a:r>
            <a:br>
              <a:rPr lang="en"/>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4"/>
          <p:cNvPicPr preferRelativeResize="0"/>
          <p:nvPr/>
        </p:nvPicPr>
        <p:blipFill rotWithShape="1">
          <a:blip r:embed="rId3">
            <a:alphaModFix/>
          </a:blip>
          <a:srcRect b="0" l="5626" r="5626" t="0"/>
          <a:stretch/>
        </p:blipFill>
        <p:spPr>
          <a:xfrm>
            <a:off x="0" y="0"/>
            <a:ext cx="9144000" cy="6858001"/>
          </a:xfrm>
          <a:prstGeom prst="rect">
            <a:avLst/>
          </a:prstGeom>
          <a:noFill/>
          <a:ln>
            <a:noFill/>
          </a:ln>
        </p:spPr>
      </p:pic>
      <p:sp>
        <p:nvSpPr>
          <p:cNvPr id="214" name="Google Shape;214;p34"/>
          <p:cNvSpPr/>
          <p:nvPr/>
        </p:nvSpPr>
        <p:spPr>
          <a:xfrm>
            <a:off x="-6950" y="0"/>
            <a:ext cx="3455400" cy="557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txBox="1"/>
          <p:nvPr>
            <p:ph idx="4294967295" type="title"/>
          </p:nvPr>
        </p:nvSpPr>
        <p:spPr>
          <a:xfrm>
            <a:off x="-6950" y="0"/>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800"/>
                </a:solidFill>
              </a:rPr>
              <a:t>Opdracht</a:t>
            </a:r>
            <a:endParaRPr>
              <a:solidFill>
                <a:srgbClr val="FFC800"/>
              </a:solidFill>
            </a:endParaRPr>
          </a:p>
        </p:txBody>
      </p:sp>
      <p:sp>
        <p:nvSpPr>
          <p:cNvPr id="216" name="Google Shape;216;p34"/>
          <p:cNvSpPr txBox="1"/>
          <p:nvPr>
            <p:ph idx="4294967295" type="body"/>
          </p:nvPr>
        </p:nvSpPr>
        <p:spPr>
          <a:xfrm>
            <a:off x="0" y="749325"/>
            <a:ext cx="3455400" cy="482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Maakt een overdrachtsvorm waarin je ouders voorlicht over groenten en fruit gebruik bij kleuters. Geef hierbij praktische tips om kleuters aan groenten en fruit te krijgen</a:t>
            </a:r>
            <a:endParaRPr sz="2400">
              <a:solidFill>
                <a:srgbClr val="1D98C7"/>
              </a:solidFill>
            </a:endParaRPr>
          </a:p>
        </p:txBody>
      </p:sp>
      <p:sp>
        <p:nvSpPr>
          <p:cNvPr id="217" name="Google Shape;217;p3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4"/>
          <p:cNvSpPr/>
          <p:nvPr/>
        </p:nvSpPr>
        <p:spPr>
          <a:xfrm>
            <a:off x="4787663" y="714030"/>
            <a:ext cx="3839440" cy="5429937"/>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000000"/>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34"/>
          <p:cNvPicPr preferRelativeResize="0"/>
          <p:nvPr/>
        </p:nvPicPr>
        <p:blipFill>
          <a:blip r:embed="rId4">
            <a:alphaModFix/>
          </a:blip>
          <a:stretch>
            <a:fillRect/>
          </a:stretch>
        </p:blipFill>
        <p:spPr>
          <a:xfrm>
            <a:off x="5023725" y="1174475"/>
            <a:ext cx="3357050" cy="4695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23" name="Shape 223"/>
        <p:cNvGrpSpPr/>
        <p:nvPr/>
      </p:nvGrpSpPr>
      <p:grpSpPr>
        <a:xfrm>
          <a:off x="0" y="0"/>
          <a:ext cx="0" cy="0"/>
          <a:chOff x="0" y="0"/>
          <a:chExt cx="0" cy="0"/>
        </a:xfrm>
      </p:grpSpPr>
      <p:sp>
        <p:nvSpPr>
          <p:cNvPr id="224" name="Google Shape;224;p35"/>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Leer mij het zelf te doen</a:t>
            </a:r>
            <a:endParaRPr/>
          </a:p>
          <a:p>
            <a:pPr indent="0" lvl="0" marL="0" rtl="0" algn="ctr">
              <a:spcBef>
                <a:spcPts val="600"/>
              </a:spcBef>
              <a:spcAft>
                <a:spcPts val="0"/>
              </a:spcAft>
              <a:buNone/>
            </a:pPr>
            <a:r>
              <a:rPr lang="en"/>
              <a:t>Maria Montessori (1870 - 1952)</a:t>
            </a:r>
            <a:endParaRPr/>
          </a:p>
        </p:txBody>
      </p:sp>
      <p:sp>
        <p:nvSpPr>
          <p:cNvPr id="225" name="Google Shape;225;p3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3">
            <a:alphaModFix amt="30000"/>
          </a:blip>
          <a:srcRect b="0" l="129" r="139" t="0"/>
          <a:stretch/>
        </p:blipFill>
        <p:spPr>
          <a:xfrm>
            <a:off x="4584151" y="0"/>
            <a:ext cx="4559848" cy="6858000"/>
          </a:xfrm>
          <a:prstGeom prst="rect">
            <a:avLst/>
          </a:prstGeom>
          <a:noFill/>
          <a:ln>
            <a:noFill/>
          </a:ln>
        </p:spPr>
      </p:pic>
      <p:sp>
        <p:nvSpPr>
          <p:cNvPr id="231" name="Google Shape;231;p36"/>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32" name="Google Shape;232;p36"/>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Aan het einde van de les, kan de student benoemen welke ontwikkeling een kleuter doormaakt op de verschillende ontwikkelingsgebieden.</a:t>
            </a:r>
            <a:endParaRPr>
              <a:solidFill>
                <a:schemeClr val="lt1"/>
              </a:solidFill>
            </a:endParaRPr>
          </a:p>
          <a:p>
            <a:pPr indent="0" lvl="0" marL="0" rtl="0" algn="l">
              <a:spcBef>
                <a:spcPts val="0"/>
              </a:spcBef>
              <a:spcAft>
                <a:spcPts val="0"/>
              </a:spcAft>
              <a:buNone/>
            </a:pPr>
            <a:r>
              <a:t/>
            </a:r>
            <a:endParaRPr/>
          </a:p>
        </p:txBody>
      </p:sp>
      <p:sp>
        <p:nvSpPr>
          <p:cNvPr id="233" name="Google Shape;233;p3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Leer mij het zelf te doen</a:t>
            </a:r>
            <a:endParaRPr/>
          </a:p>
          <a:p>
            <a:pPr indent="0" lvl="0" marL="0" rtl="0" algn="ctr">
              <a:spcBef>
                <a:spcPts val="600"/>
              </a:spcBef>
              <a:spcAft>
                <a:spcPts val="0"/>
              </a:spcAft>
              <a:buNone/>
            </a:pPr>
            <a:r>
              <a:rPr lang="en"/>
              <a:t>Maria Montessori (1870 - 1952)</a:t>
            </a:r>
            <a:endParaRPr/>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idx="4294967295" type="title"/>
          </p:nvPr>
        </p:nvSpPr>
        <p:spPr>
          <a:xfrm>
            <a:off x="457200" y="3183925"/>
            <a:ext cx="8229600" cy="7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Paperclip</a:t>
            </a:r>
            <a:r>
              <a:rPr lang="en" sz="6000">
                <a:solidFill>
                  <a:srgbClr val="FFC800"/>
                </a:solidFill>
              </a:rPr>
              <a:t>fiasco</a:t>
            </a:r>
            <a:endParaRPr sz="6000">
              <a:solidFill>
                <a:srgbClr val="FFC800"/>
              </a:solidFill>
            </a:endParaRPr>
          </a:p>
        </p:txBody>
      </p:sp>
      <p:sp>
        <p:nvSpPr>
          <p:cNvPr id="107" name="Google Shape;107;p21"/>
          <p:cNvSpPr txBox="1"/>
          <p:nvPr>
            <p:ph idx="4294967295" type="subTitle"/>
          </p:nvPr>
        </p:nvSpPr>
        <p:spPr>
          <a:xfrm>
            <a:off x="481675" y="4787650"/>
            <a:ext cx="8158200" cy="109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Hoeveel toepassingen kun jij bedenken met een paperclip?</a:t>
            </a:r>
            <a:endParaRPr/>
          </a:p>
        </p:txBody>
      </p:sp>
      <p:sp>
        <p:nvSpPr>
          <p:cNvPr id="108" name="Google Shape;108;p21"/>
          <p:cNvSpPr/>
          <p:nvPr/>
        </p:nvSpPr>
        <p:spPr>
          <a:xfrm>
            <a:off x="3979200" y="4415350"/>
            <a:ext cx="11856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0" name="Google Shape;110;p21"/>
          <p:cNvPicPr preferRelativeResize="0"/>
          <p:nvPr/>
        </p:nvPicPr>
        <p:blipFill>
          <a:blip r:embed="rId3">
            <a:alphaModFix/>
          </a:blip>
          <a:stretch>
            <a:fillRect/>
          </a:stretch>
        </p:blipFill>
        <p:spPr>
          <a:xfrm>
            <a:off x="3026475" y="304800"/>
            <a:ext cx="3091061" cy="287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2"/>
          <p:cNvPicPr preferRelativeResize="0"/>
          <p:nvPr/>
        </p:nvPicPr>
        <p:blipFill rotWithShape="1">
          <a:blip r:embed="rId3">
            <a:alphaModFix amt="70000"/>
          </a:blip>
          <a:srcRect b="0" l="6717" r="6717" t="0"/>
          <a:stretch/>
        </p:blipFill>
        <p:spPr>
          <a:xfrm>
            <a:off x="4584151" y="0"/>
            <a:ext cx="4559848" cy="6857999"/>
          </a:xfrm>
          <a:prstGeom prst="rect">
            <a:avLst/>
          </a:prstGeom>
          <a:noFill/>
          <a:ln>
            <a:noFill/>
          </a:ln>
        </p:spPr>
      </p:pic>
      <p:sp>
        <p:nvSpPr>
          <p:cNvPr id="116" name="Google Shape;116;p22"/>
          <p:cNvSpPr txBox="1"/>
          <p:nvPr>
            <p:ph type="title"/>
          </p:nvPr>
        </p:nvSpPr>
        <p:spPr>
          <a:xfrm>
            <a:off x="457200" y="368225"/>
            <a:ext cx="8229600" cy="7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Je bent een </a:t>
            </a:r>
            <a:r>
              <a:rPr lang="en">
                <a:solidFill>
                  <a:srgbClr val="FFC800"/>
                </a:solidFill>
              </a:rPr>
              <a:t>genie</a:t>
            </a:r>
            <a:r>
              <a:rPr lang="en"/>
              <a:t> als...</a:t>
            </a:r>
            <a:endParaRPr/>
          </a:p>
        </p:txBody>
      </p:sp>
      <p:graphicFrame>
        <p:nvGraphicFramePr>
          <p:cNvPr id="117" name="Google Shape;117;p22"/>
          <p:cNvGraphicFramePr/>
          <p:nvPr/>
        </p:nvGraphicFramePr>
        <p:xfrm>
          <a:off x="562900" y="2004975"/>
          <a:ext cx="3000000" cy="3000000"/>
        </p:xfrm>
        <a:graphic>
          <a:graphicData uri="http://schemas.openxmlformats.org/drawingml/2006/table">
            <a:tbl>
              <a:tblPr>
                <a:noFill/>
                <a:tableStyleId>{0415D76B-4437-4749-89B5-A5BB2A90FD5E}</a:tableStyleId>
              </a:tblPr>
              <a:tblGrid>
                <a:gridCol w="2000675"/>
                <a:gridCol w="2000675"/>
              </a:tblGrid>
              <a:tr h="714475">
                <a:tc>
                  <a:txBody>
                    <a:bodyPr>
                      <a:noAutofit/>
                    </a:bodyPr>
                    <a:lstStyle/>
                    <a:p>
                      <a:pPr indent="0" lvl="0" marL="0" rtl="0" algn="l">
                        <a:spcBef>
                          <a:spcPts val="0"/>
                        </a:spcBef>
                        <a:spcAft>
                          <a:spcPts val="0"/>
                        </a:spcAft>
                        <a:buNone/>
                      </a:pPr>
                      <a:r>
                        <a:t/>
                      </a:r>
                      <a:endParaRPr b="1" sz="1800">
                        <a:solidFill>
                          <a:srgbClr val="FFFFFF"/>
                        </a:solidFill>
                        <a:latin typeface="Open Sans"/>
                        <a:ea typeface="Open Sans"/>
                        <a:cs typeface="Open Sans"/>
                        <a:sym typeface="Open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alpha val="7310"/>
                      </a:srgbClr>
                    </a:solidFill>
                  </a:tcPr>
                </a:tc>
                <a:tc>
                  <a:txBody>
                    <a:bodyPr>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200 toepassingen</a:t>
                      </a:r>
                      <a:endParaRPr b="1" sz="1800">
                        <a:solidFill>
                          <a:srgbClr val="FFFFFF"/>
                        </a:solidFill>
                        <a:latin typeface="Open Sans"/>
                        <a:ea typeface="Open Sans"/>
                        <a:cs typeface="Open Sans"/>
                        <a:sym typeface="Open Sans"/>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alpha val="7310"/>
                      </a:srgbClr>
                    </a:solidFill>
                  </a:tcPr>
                </a:tc>
              </a:tr>
              <a:tr h="714475">
                <a:tc>
                  <a:txBody>
                    <a:bodyPr>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Peuter</a:t>
                      </a:r>
                      <a:endParaRPr b="1" sz="1800">
                        <a:solidFill>
                          <a:srgbClr val="FFFFFF"/>
                        </a:solidFill>
                        <a:latin typeface="Open Sans"/>
                        <a:ea typeface="Open Sans"/>
                        <a:cs typeface="Open Sans"/>
                        <a:sym typeface="Open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7310"/>
                      </a:srgbClr>
                    </a:solidFill>
                  </a:tcPr>
                </a:tc>
                <a:tc>
                  <a:txBody>
                    <a:bodyPr>
                      <a:noAutofit/>
                    </a:bodyPr>
                    <a:lstStyle/>
                    <a:p>
                      <a:pPr indent="0" lvl="0" marL="0" rtl="0" algn="ctr">
                        <a:spcBef>
                          <a:spcPts val="0"/>
                        </a:spcBef>
                        <a:spcAft>
                          <a:spcPts val="0"/>
                        </a:spcAft>
                        <a:buNone/>
                      </a:pPr>
                      <a:r>
                        <a:rPr lang="en" sz="2400">
                          <a:solidFill>
                            <a:srgbClr val="FFFFFF"/>
                          </a:solidFill>
                          <a:latin typeface="Montserrat"/>
                          <a:ea typeface="Montserrat"/>
                          <a:cs typeface="Montserrat"/>
                          <a:sym typeface="Montserrat"/>
                        </a:rPr>
                        <a:t>98%</a:t>
                      </a:r>
                      <a:endParaRPr sz="2400">
                        <a:solidFill>
                          <a:srgbClr val="FFFFFF"/>
                        </a:solidFill>
                        <a:latin typeface="Montserrat"/>
                        <a:ea typeface="Montserrat"/>
                        <a:cs typeface="Montserrat"/>
                        <a:sym typeface="Montserrat"/>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7310"/>
                      </a:srgbClr>
                    </a:solidFill>
                  </a:tcPr>
                </a:tc>
              </a:tr>
              <a:tr h="714475">
                <a:tc>
                  <a:txBody>
                    <a:bodyPr>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8 - 10 jarigen</a:t>
                      </a:r>
                      <a:endParaRPr b="1" sz="1800">
                        <a:solidFill>
                          <a:srgbClr val="FFFFFF"/>
                        </a:solidFill>
                        <a:latin typeface="Open Sans"/>
                        <a:ea typeface="Open Sans"/>
                        <a:cs typeface="Open Sans"/>
                        <a:sym typeface="Open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7310"/>
                      </a:srgbClr>
                    </a:solidFill>
                  </a:tcPr>
                </a:tc>
                <a:tc>
                  <a:txBody>
                    <a:bodyPr>
                      <a:noAutofit/>
                    </a:bodyPr>
                    <a:lstStyle/>
                    <a:p>
                      <a:pPr indent="0" lvl="0" marL="0" rtl="0" algn="ctr">
                        <a:spcBef>
                          <a:spcPts val="0"/>
                        </a:spcBef>
                        <a:spcAft>
                          <a:spcPts val="0"/>
                        </a:spcAft>
                        <a:buNone/>
                      </a:pPr>
                      <a:r>
                        <a:rPr lang="en" sz="2400">
                          <a:solidFill>
                            <a:srgbClr val="FFFFFF"/>
                          </a:solidFill>
                          <a:latin typeface="Montserrat"/>
                          <a:ea typeface="Montserrat"/>
                          <a:cs typeface="Montserrat"/>
                          <a:sym typeface="Montserrat"/>
                        </a:rPr>
                        <a:t>50%</a:t>
                      </a:r>
                      <a:endParaRPr sz="2400">
                        <a:solidFill>
                          <a:srgbClr val="FFFFFF"/>
                        </a:solidFill>
                        <a:latin typeface="Montserrat"/>
                        <a:ea typeface="Montserrat"/>
                        <a:cs typeface="Montserrat"/>
                        <a:sym typeface="Montserrat"/>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7310"/>
                      </a:srgbClr>
                    </a:solidFill>
                  </a:tcPr>
                </a:tc>
              </a:tr>
              <a:tr h="714475">
                <a:tc>
                  <a:txBody>
                    <a:bodyPr>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Volwassenen</a:t>
                      </a:r>
                      <a:endParaRPr b="1" sz="1800">
                        <a:solidFill>
                          <a:srgbClr val="FFFFFF"/>
                        </a:solidFill>
                        <a:latin typeface="Open Sans"/>
                        <a:ea typeface="Open Sans"/>
                        <a:cs typeface="Open Sans"/>
                        <a:sym typeface="Open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alpha val="7310"/>
                      </a:srgbClr>
                    </a:solidFill>
                  </a:tcPr>
                </a:tc>
                <a:tc>
                  <a:txBody>
                    <a:bodyPr>
                      <a:noAutofit/>
                    </a:bodyPr>
                    <a:lstStyle/>
                    <a:p>
                      <a:pPr indent="0" lvl="0" marL="0" rtl="0" algn="ctr">
                        <a:spcBef>
                          <a:spcPts val="0"/>
                        </a:spcBef>
                        <a:spcAft>
                          <a:spcPts val="0"/>
                        </a:spcAft>
                        <a:buNone/>
                      </a:pPr>
                      <a:r>
                        <a:rPr lang="en" sz="2400">
                          <a:solidFill>
                            <a:srgbClr val="FFFFFF"/>
                          </a:solidFill>
                          <a:latin typeface="Montserrat"/>
                          <a:ea typeface="Montserrat"/>
                          <a:cs typeface="Montserrat"/>
                          <a:sym typeface="Montserrat"/>
                        </a:rPr>
                        <a:t>…%</a:t>
                      </a:r>
                      <a:endParaRPr sz="2400">
                        <a:solidFill>
                          <a:srgbClr val="FFFFFF"/>
                        </a:solidFill>
                        <a:latin typeface="Montserrat"/>
                        <a:ea typeface="Montserrat"/>
                        <a:cs typeface="Montserrat"/>
                        <a:sym typeface="Montserrat"/>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alpha val="7310"/>
                      </a:srgbClr>
                    </a:solidFill>
                  </a:tcPr>
                </a:tc>
              </a:tr>
            </a:tbl>
          </a:graphicData>
        </a:graphic>
      </p:graphicFrame>
      <p:sp>
        <p:nvSpPr>
          <p:cNvPr id="118" name="Google Shape;118;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idx="4294967295" type="title"/>
          </p:nvPr>
        </p:nvSpPr>
        <p:spPr>
          <a:xfrm>
            <a:off x="457200" y="3183925"/>
            <a:ext cx="8229600" cy="7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C800"/>
                </a:solidFill>
              </a:rPr>
              <a:t>Oorzaak</a:t>
            </a:r>
            <a:r>
              <a:rPr lang="en" sz="6000"/>
              <a:t>?</a:t>
            </a:r>
            <a:endParaRPr sz="6000">
              <a:solidFill>
                <a:srgbClr val="FFC800"/>
              </a:solidFill>
            </a:endParaRPr>
          </a:p>
        </p:txBody>
      </p:sp>
      <p:sp>
        <p:nvSpPr>
          <p:cNvPr id="124" name="Google Shape;124;p23"/>
          <p:cNvSpPr txBox="1"/>
          <p:nvPr>
            <p:ph idx="4294967295" type="subTitle"/>
          </p:nvPr>
        </p:nvSpPr>
        <p:spPr>
          <a:xfrm>
            <a:off x="481675" y="4787650"/>
            <a:ext cx="8158200" cy="109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u="sng">
                <a:solidFill>
                  <a:schemeClr val="hlink"/>
                </a:solidFill>
                <a:hlinkClick r:id="rId3"/>
              </a:rPr>
              <a:t>Inspiratiefilmpje</a:t>
            </a:r>
            <a:endParaRPr/>
          </a:p>
        </p:txBody>
      </p:sp>
      <p:sp>
        <p:nvSpPr>
          <p:cNvPr id="125" name="Google Shape;125;p23"/>
          <p:cNvSpPr/>
          <p:nvPr/>
        </p:nvSpPr>
        <p:spPr>
          <a:xfrm>
            <a:off x="3979200" y="4415350"/>
            <a:ext cx="11856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23"/>
          <p:cNvPicPr preferRelativeResize="0"/>
          <p:nvPr/>
        </p:nvPicPr>
        <p:blipFill>
          <a:blip r:embed="rId4">
            <a:alphaModFix/>
          </a:blip>
          <a:stretch>
            <a:fillRect/>
          </a:stretch>
        </p:blipFill>
        <p:spPr>
          <a:xfrm>
            <a:off x="2652588" y="125025"/>
            <a:ext cx="3838834" cy="2879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31" name="Shape 131"/>
        <p:cNvGrpSpPr/>
        <p:nvPr/>
      </p:nvGrpSpPr>
      <p:grpSpPr>
        <a:xfrm>
          <a:off x="0" y="0"/>
          <a:ext cx="0" cy="0"/>
          <a:chOff x="0" y="0"/>
          <a:chExt cx="0" cy="0"/>
        </a:xfrm>
      </p:grpSpPr>
      <p:pic>
        <p:nvPicPr>
          <p:cNvPr id="132" name="Google Shape;132;p24"/>
          <p:cNvPicPr preferRelativeResize="0"/>
          <p:nvPr/>
        </p:nvPicPr>
        <p:blipFill rotWithShape="1">
          <a:blip r:embed="rId3">
            <a:alphaModFix amt="30000"/>
          </a:blip>
          <a:srcRect b="0" l="129" r="139" t="0"/>
          <a:stretch/>
        </p:blipFill>
        <p:spPr>
          <a:xfrm>
            <a:off x="4584151" y="0"/>
            <a:ext cx="4559848" cy="6858000"/>
          </a:xfrm>
          <a:prstGeom prst="rect">
            <a:avLst/>
          </a:prstGeom>
          <a:noFill/>
          <a:ln>
            <a:noFill/>
          </a:ln>
        </p:spPr>
      </p:pic>
      <p:sp>
        <p:nvSpPr>
          <p:cNvPr id="133" name="Google Shape;133;p24"/>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34" name="Google Shape;134;p24"/>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een kleuter doormaakt op de verschillende ontwikkelingsgebieden.</a:t>
            </a:r>
            <a:endParaRPr>
              <a:solidFill>
                <a:schemeClr val="lt1"/>
              </a:solidFill>
            </a:endParaRPr>
          </a:p>
          <a:p>
            <a:pPr indent="0" lvl="0" marL="0" rtl="0" algn="l">
              <a:spcBef>
                <a:spcPts val="0"/>
              </a:spcBef>
              <a:spcAft>
                <a:spcPts val="0"/>
              </a:spcAft>
              <a:buNone/>
            </a:pPr>
            <a:r>
              <a:t/>
            </a:r>
            <a:endParaRPr/>
          </a:p>
        </p:txBody>
      </p:sp>
      <p:sp>
        <p:nvSpPr>
          <p:cNvPr id="135" name="Google Shape;135;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mt="30000"/>
          </a:blip>
          <a:srcRect b="0" l="27836" r="27836" t="0"/>
          <a:stretch/>
        </p:blipFill>
        <p:spPr>
          <a:xfrm>
            <a:off x="1" y="0"/>
            <a:ext cx="4559850" cy="6858000"/>
          </a:xfrm>
          <a:prstGeom prst="rect">
            <a:avLst/>
          </a:prstGeom>
          <a:noFill/>
          <a:ln>
            <a:noFill/>
          </a:ln>
        </p:spPr>
      </p:pic>
      <p:sp>
        <p:nvSpPr>
          <p:cNvPr id="141" name="Google Shape;141;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2" name="Google Shape;142;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Cognitieve ontwikkeling</a:t>
            </a:r>
            <a:endParaRPr/>
          </a:p>
          <a:p>
            <a:pPr indent="-419100" lvl="0" marL="457200" rtl="0" algn="l">
              <a:spcBef>
                <a:spcPts val="0"/>
              </a:spcBef>
              <a:spcAft>
                <a:spcPts val="0"/>
              </a:spcAft>
              <a:buSzPts val="3000"/>
              <a:buChar char="○"/>
            </a:pPr>
            <a:r>
              <a:rPr lang="en"/>
              <a:t>Sociaal- emotionele ontwikkeling</a:t>
            </a:r>
            <a:endParaRPr/>
          </a:p>
          <a:p>
            <a:pPr indent="-419100" lvl="0" marL="457200" rtl="0" algn="l">
              <a:spcBef>
                <a:spcPts val="0"/>
              </a:spcBef>
              <a:spcAft>
                <a:spcPts val="0"/>
              </a:spcAft>
              <a:buSzPts val="3000"/>
              <a:buChar char="○"/>
            </a:pPr>
            <a:r>
              <a:rPr lang="en"/>
              <a:t>Seksuele ontwikkeling</a:t>
            </a:r>
            <a:endParaRPr/>
          </a:p>
          <a:p>
            <a:pPr indent="-419100" lvl="0" marL="457200" rtl="0" algn="l">
              <a:spcBef>
                <a:spcPts val="0"/>
              </a:spcBef>
              <a:spcAft>
                <a:spcPts val="0"/>
              </a:spcAft>
              <a:buSzPts val="3000"/>
              <a:buChar char="○"/>
            </a:pPr>
            <a:r>
              <a:rPr lang="en"/>
              <a:t>Creatief – expressieve ontwikkeling</a:t>
            </a:r>
            <a:endParaRPr/>
          </a:p>
          <a:p>
            <a:pPr indent="-419100" lvl="0" marL="457200" rtl="0" algn="l">
              <a:spcBef>
                <a:spcPts val="0"/>
              </a:spcBef>
              <a:spcAft>
                <a:spcPts val="0"/>
              </a:spcAft>
              <a:buSzPts val="3000"/>
              <a:buChar char="○"/>
            </a:pPr>
            <a:r>
              <a:rPr lang="en"/>
              <a:t>Taal ontwikkeling</a:t>
            </a:r>
            <a:br>
              <a:rPr lang="en"/>
            </a:br>
            <a:endParaRPr/>
          </a:p>
        </p:txBody>
      </p:sp>
      <p:sp>
        <p:nvSpPr>
          <p:cNvPr id="143" name="Google Shape;143;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7" name="Shape 147"/>
        <p:cNvGrpSpPr/>
        <p:nvPr/>
      </p:nvGrpSpPr>
      <p:grpSpPr>
        <a:xfrm>
          <a:off x="0" y="0"/>
          <a:ext cx="0" cy="0"/>
          <a:chOff x="0" y="0"/>
          <a:chExt cx="0" cy="0"/>
        </a:xfrm>
      </p:grpSpPr>
      <p:pic>
        <p:nvPicPr>
          <p:cNvPr id="148" name="Google Shape;148;p26"/>
          <p:cNvPicPr preferRelativeResize="0"/>
          <p:nvPr/>
        </p:nvPicPr>
        <p:blipFill rotWithShape="1">
          <a:blip r:embed="rId3">
            <a:alphaModFix amt="30000"/>
          </a:blip>
          <a:srcRect b="0" l="25068" r="25063" t="0"/>
          <a:stretch/>
        </p:blipFill>
        <p:spPr>
          <a:xfrm>
            <a:off x="4584151" y="0"/>
            <a:ext cx="4559846" cy="6858000"/>
          </a:xfrm>
          <a:prstGeom prst="rect">
            <a:avLst/>
          </a:prstGeom>
          <a:noFill/>
          <a:ln>
            <a:noFill/>
          </a:ln>
        </p:spPr>
      </p:pic>
      <p:sp>
        <p:nvSpPr>
          <p:cNvPr id="149" name="Google Shape;149;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6"/>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Preoperationele fase</a:t>
            </a:r>
            <a:endParaRPr/>
          </a:p>
          <a:p>
            <a:pPr indent="-419100" lvl="0" marL="457200" rtl="0" algn="l">
              <a:spcBef>
                <a:spcPts val="0"/>
              </a:spcBef>
              <a:spcAft>
                <a:spcPts val="0"/>
              </a:spcAft>
              <a:buSzPts val="3000"/>
              <a:buChar char="○"/>
            </a:pPr>
            <a:r>
              <a:rPr lang="en"/>
              <a:t>Egocentrisch</a:t>
            </a:r>
            <a:endParaRPr/>
          </a:p>
          <a:p>
            <a:pPr indent="-419100" lvl="0" marL="457200" rtl="0" algn="l">
              <a:spcBef>
                <a:spcPts val="0"/>
              </a:spcBef>
              <a:spcAft>
                <a:spcPts val="0"/>
              </a:spcAft>
              <a:buSzPts val="3000"/>
              <a:buChar char="○"/>
            </a:pPr>
            <a:r>
              <a:rPr lang="en"/>
              <a:t>Gewetensontwikkeling</a:t>
            </a:r>
            <a:endParaRPr/>
          </a:p>
          <a:p>
            <a:pPr indent="-419100" lvl="0" marL="457200" rtl="0" algn="l">
              <a:spcBef>
                <a:spcPts val="0"/>
              </a:spcBef>
              <a:spcAft>
                <a:spcPts val="0"/>
              </a:spcAft>
              <a:buSzPts val="3000"/>
              <a:buChar char="○"/>
            </a:pPr>
            <a:r>
              <a:rPr lang="en"/>
              <a:t>Rol van de fantasie</a:t>
            </a:r>
            <a:endParaRPr/>
          </a:p>
          <a:p>
            <a:pPr indent="-419100" lvl="0" marL="457200" rtl="0" algn="l">
              <a:spcBef>
                <a:spcPts val="0"/>
              </a:spcBef>
              <a:spcAft>
                <a:spcPts val="0"/>
              </a:spcAft>
              <a:buSzPts val="3000"/>
              <a:buChar char="○"/>
            </a:pPr>
            <a:r>
              <a:rPr lang="en"/>
              <a:t>Identificatie:  gedrag internaliseren; wordt een deel van zichzelf</a:t>
            </a:r>
            <a:endParaRPr/>
          </a:p>
          <a:p>
            <a:pPr indent="-419100" lvl="0" marL="457200" rtl="0" algn="l">
              <a:spcBef>
                <a:spcPts val="0"/>
              </a:spcBef>
              <a:spcAft>
                <a:spcPts val="0"/>
              </a:spcAft>
              <a:buSzPts val="3000"/>
              <a:buChar char="○"/>
            </a:pPr>
            <a:r>
              <a:rPr lang="en"/>
              <a:t>Schoolrijpheid; voorwaarden om in groep 1 te kunnen functioneren </a:t>
            </a:r>
            <a:br>
              <a:rPr lang="en"/>
            </a:br>
            <a:endParaRPr/>
          </a:p>
        </p:txBody>
      </p:sp>
      <p:sp>
        <p:nvSpPr>
          <p:cNvPr id="151" name="Google Shape;151;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55" name="Shape 155"/>
        <p:cNvGrpSpPr/>
        <p:nvPr/>
      </p:nvGrpSpPr>
      <p:grpSpPr>
        <a:xfrm>
          <a:off x="0" y="0"/>
          <a:ext cx="0" cy="0"/>
          <a:chOff x="0" y="0"/>
          <a:chExt cx="0" cy="0"/>
        </a:xfrm>
      </p:grpSpPr>
      <p:pic>
        <p:nvPicPr>
          <p:cNvPr id="156" name="Google Shape;156;p27"/>
          <p:cNvPicPr preferRelativeResize="0"/>
          <p:nvPr/>
        </p:nvPicPr>
        <p:blipFill rotWithShape="1">
          <a:blip r:embed="rId3">
            <a:alphaModFix amt="30000"/>
          </a:blip>
          <a:srcRect b="0" l="27836" r="27836" t="0"/>
          <a:stretch/>
        </p:blipFill>
        <p:spPr>
          <a:xfrm>
            <a:off x="1" y="0"/>
            <a:ext cx="4559850" cy="6858000"/>
          </a:xfrm>
          <a:prstGeom prst="rect">
            <a:avLst/>
          </a:prstGeom>
          <a:noFill/>
          <a:ln>
            <a:noFill/>
          </a:ln>
        </p:spPr>
      </p:pic>
      <p:sp>
        <p:nvSpPr>
          <p:cNvPr id="157" name="Google Shape;157;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Waar past meer water in?</a:t>
            </a:r>
            <a:endParaRPr/>
          </a:p>
        </p:txBody>
      </p:sp>
      <p:pic>
        <p:nvPicPr>
          <p:cNvPr id="159" name="Google Shape;159;p27"/>
          <p:cNvPicPr preferRelativeResize="0"/>
          <p:nvPr/>
        </p:nvPicPr>
        <p:blipFill>
          <a:blip r:embed="rId4">
            <a:alphaModFix/>
          </a:blip>
          <a:stretch>
            <a:fillRect/>
          </a:stretch>
        </p:blipFill>
        <p:spPr>
          <a:xfrm>
            <a:off x="4712251" y="2178426"/>
            <a:ext cx="2441840" cy="4527171"/>
          </a:xfrm>
          <a:prstGeom prst="rect">
            <a:avLst/>
          </a:prstGeom>
          <a:noFill/>
          <a:ln>
            <a:noFill/>
          </a:ln>
        </p:spPr>
      </p:pic>
      <p:pic>
        <p:nvPicPr>
          <p:cNvPr id="160" name="Google Shape;160;p27"/>
          <p:cNvPicPr preferRelativeResize="0"/>
          <p:nvPr/>
        </p:nvPicPr>
        <p:blipFill rotWithShape="1">
          <a:blip r:embed="rId5">
            <a:alphaModFix/>
          </a:blip>
          <a:srcRect b="0" l="15261" r="44290" t="0"/>
          <a:stretch/>
        </p:blipFill>
        <p:spPr>
          <a:xfrm>
            <a:off x="2118001" y="2178426"/>
            <a:ext cx="2441843" cy="45271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